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1" r:id="rId1"/>
  </p:sldMasterIdLst>
  <p:notesMasterIdLst>
    <p:notesMasterId r:id="rId21"/>
  </p:notesMasterIdLst>
  <p:sldIdLst>
    <p:sldId id="256" r:id="rId2"/>
    <p:sldId id="280" r:id="rId3"/>
    <p:sldId id="317" r:id="rId4"/>
    <p:sldId id="286" r:id="rId5"/>
    <p:sldId id="320" r:id="rId6"/>
    <p:sldId id="288" r:id="rId7"/>
    <p:sldId id="318" r:id="rId8"/>
    <p:sldId id="321" r:id="rId9"/>
    <p:sldId id="261" r:id="rId10"/>
    <p:sldId id="293" r:id="rId11"/>
    <p:sldId id="292" r:id="rId12"/>
    <p:sldId id="301" r:id="rId13"/>
    <p:sldId id="313" r:id="rId14"/>
    <p:sldId id="314" r:id="rId15"/>
    <p:sldId id="306" r:id="rId16"/>
    <p:sldId id="309" r:id="rId17"/>
    <p:sldId id="308" r:id="rId18"/>
    <p:sldId id="322" r:id="rId19"/>
    <p:sldId id="323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4493" autoAdjust="0"/>
  </p:normalViewPr>
  <p:slideViewPr>
    <p:cSldViewPr>
      <p:cViewPr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notesMaster" Target="notesMasters/notesMaster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theme" Target="theme/theme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viewProps" Target="view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9D614411-A644-4501-2A55-910C22CB2B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1986CD7-78FA-A4D1-6789-AC04BEEE05A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F8F164A-58BC-D645-A675-F39EB2EF0069}" type="datetimeFigureOut">
              <a:rPr lang="ru-RU"/>
              <a:pPr>
                <a:defRPr/>
              </a:pPr>
              <a:t>22.10.2025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A2AB8ACB-F561-298C-30F4-FBC8FA7F4F2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5EBCDEF5-AB75-F0C3-5277-7BC523798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DE72974-AD13-0BE1-3850-9B397E997EB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87B5E3-77B7-8E94-44E6-1AF3358EFE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F849CAB-59CA-6F47-8AB9-5547699F4B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0945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>
            <a:extLst>
              <a:ext uri="{FF2B5EF4-FFF2-40B4-BE49-F238E27FC236}">
                <a16:creationId xmlns:a16="http://schemas.microsoft.com/office/drawing/2014/main" id="{7A057A5D-C761-2443-1FDA-37AC368249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0" name="Заметки 2">
            <a:extLst>
              <a:ext uri="{FF2B5EF4-FFF2-40B4-BE49-F238E27FC236}">
                <a16:creationId xmlns:a16="http://schemas.microsoft.com/office/drawing/2014/main" id="{83DB5A22-6B97-908B-382C-ABC37F24BF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37891" name="Номер слайда 3">
            <a:extLst>
              <a:ext uri="{FF2B5EF4-FFF2-40B4-BE49-F238E27FC236}">
                <a16:creationId xmlns:a16="http://schemas.microsoft.com/office/drawing/2014/main" id="{401DA8F1-D2E9-982D-E575-556C7D3B92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765D620-37DB-C640-9617-65EC0519C0EB}" type="slidenum">
              <a:rPr lang="ru-RU" altLang="ru-RU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56194952-2AA1-3941-98C7-8480F8D76D2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4241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D726F81F-9B1C-F848-ABED-0A442095416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920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AD832DCA-8843-BF49-97FF-CC2FAB281CB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09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DABD8905-2FE6-D346-89CA-57AA5111B9B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4434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70E987A8-5393-EA4D-9C56-4C59DCDDBE6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3954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219C9B40-EFA5-6440-B717-F2063CB50E5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0144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A1934-C494-0C4D-93FE-76A0675DFE7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5959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3172-E817-5847-8ADA-662F9DCC72E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38280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8A4C2-1545-7E46-A5D0-84D26C4B0A9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3596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17F3736-14C4-6E4E-88E6-25E3A56C3A5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5918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C7E2EC73-DB31-B042-818A-D9CE27C7316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1882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278C0E0E-C9BA-5E4F-8998-183ACE8C750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9357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F10510-4F9D-664C-B35F-59447DF1B57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387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BF4D36-1406-DF4B-BAD7-AB10DC1E3A5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166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8125BC-A477-134C-A06B-F5B80DD98C9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956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93B31166-90A4-E34B-BD2C-B14A4134974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3748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7B841702-BA67-9D4F-8DEB-4D1A4DD1646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0923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  <p:sldLayoutId id="2147483914" r:id="rId13"/>
    <p:sldLayoutId id="2147483915" r:id="rId14"/>
    <p:sldLayoutId id="2147483916" r:id="rId15"/>
    <p:sldLayoutId id="21474839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>
            <a:extLst>
              <a:ext uri="{FF2B5EF4-FFF2-40B4-BE49-F238E27FC236}">
                <a16:creationId xmlns:a16="http://schemas.microsoft.com/office/drawing/2014/main" id="{AB53D196-5A17-220E-5E40-504B61C036E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00200" y="762000"/>
            <a:ext cx="6940550" cy="5556250"/>
          </a:xfrm>
        </p:spPr>
        <p:txBody>
          <a:bodyPr>
            <a:normAutofit/>
          </a:bodyPr>
          <a:lstStyle/>
          <a:p>
            <a:pPr algn="ctr"/>
            <a:r>
              <a:rPr lang="ru-RU" altLang="ru-RU" sz="7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 </a:t>
            </a:r>
            <a:br>
              <a:rPr lang="ru-RU" altLang="ru-RU" sz="7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7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altLang="ru-RU" sz="10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ГИА</a:t>
            </a:r>
            <a:r>
              <a:rPr lang="en-US" altLang="ru-RU" sz="10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0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ru-RU" sz="10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br>
              <a:rPr lang="ru-RU" altLang="ru-RU" sz="10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 уч. год</a:t>
            </a:r>
            <a:endParaRPr lang="ru-RU" alt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B225D5A-5E3F-69FA-2077-850CA5DDE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733800"/>
            <a:ext cx="8153400" cy="2895600"/>
          </a:xfrm>
        </p:spPr>
        <p:txBody>
          <a:bodyPr rtlCol="0">
            <a:normAutofit fontScale="90000"/>
          </a:bodyPr>
          <a:lstStyle/>
          <a:p>
            <a:pPr algn="ctr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Предметы на выбор</a:t>
            </a:r>
            <a:br>
              <a:rPr lang="ru-RU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  								Литература</a:t>
            </a:r>
            <a:b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								География</a:t>
            </a:r>
            <a:b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 и ИКТ			История</a:t>
            </a:r>
            <a:b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Иностранный язык				Химия</a:t>
            </a:r>
            <a:b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</a:t>
            </a:r>
            <a:endParaRPr lang="ru-RU" sz="4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7" name="Rectangle 3">
            <a:extLst>
              <a:ext uri="{FF2B5EF4-FFF2-40B4-BE49-F238E27FC236}">
                <a16:creationId xmlns:a16="http://schemas.microsoft.com/office/drawing/2014/main" id="{D99DC396-1435-86CE-4233-620592A64E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60462" y="381000"/>
            <a:ext cx="7983538" cy="304800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Font typeface="Wingdings 3" pitchFamily="2" charset="2"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аттестата выпускники текущего года сдают </a:t>
            </a:r>
          </a:p>
          <a:p>
            <a:pPr marL="0" indent="0" algn="ctr">
              <a:buFont typeface="Wingdings 3" pitchFamily="2" charset="2"/>
              <a:buNone/>
            </a:pPr>
            <a:r>
              <a:rPr lang="ru-RU" alt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обязательные предметы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marL="0" indent="0" algn="ctr">
              <a:buFont typeface="Wingdings 3" pitchFamily="2" charset="2"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и математику, а так же два предмета на выбор. </a:t>
            </a:r>
          </a:p>
          <a:p>
            <a:pPr marL="0" indent="0" algn="ctr">
              <a:buFont typeface="Wingdings 3" pitchFamily="2" charset="2"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 каждый учащийся сдает 4 предмета.</a:t>
            </a:r>
          </a:p>
          <a:p>
            <a:pPr marL="0" indent="0" algn="ctr">
              <a:buFont typeface="Wingdings 3" pitchFamily="2" charset="2"/>
              <a:buNone/>
            </a:pP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Заголовок 1">
            <a:extLst>
              <a:ext uri="{FF2B5EF4-FFF2-40B4-BE49-F238E27FC236}">
                <a16:creationId xmlns:a16="http://schemas.microsoft.com/office/drawing/2014/main" id="{B147A436-5380-F23F-7105-4AC034C6BD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1688" y="581025"/>
            <a:ext cx="8305800" cy="863600"/>
          </a:xfrm>
        </p:spPr>
        <p:txBody>
          <a:bodyPr/>
          <a:lstStyle/>
          <a:p>
            <a:pPr algn="ctr"/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экзаменов</a:t>
            </a:r>
          </a:p>
        </p:txBody>
      </p:sp>
      <p:sp>
        <p:nvSpPr>
          <p:cNvPr id="11266" name="Объект 2">
            <a:extLst>
              <a:ext uri="{FF2B5EF4-FFF2-40B4-BE49-F238E27FC236}">
                <a16:creationId xmlns:a16="http://schemas.microsoft.com/office/drawing/2014/main" id="{CD3C0F16-0560-ABD7-E961-622312F0CF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628775"/>
            <a:ext cx="8305800" cy="489585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FontTx/>
              <a:buNone/>
            </a:pPr>
            <a:r>
              <a:rPr lang="ru-RU" alt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математика, русский язык, литература – </a:t>
            </a:r>
          </a:p>
          <a:p>
            <a:pPr marL="0" indent="0" algn="ctr">
              <a:buFontTx/>
              <a:buNone/>
            </a:pPr>
            <a:r>
              <a:rPr lang="ru-RU" alt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часа 55 минут</a:t>
            </a:r>
          </a:p>
          <a:p>
            <a:pPr marL="0" indent="0" algn="ctr">
              <a:buFontTx/>
              <a:buNone/>
            </a:pPr>
            <a:endParaRPr lang="ru-RU" altLang="ru-RU" sz="1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r>
              <a:rPr lang="ru-RU" alt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физика, химия, биология, обществознание, история - 3 часа</a:t>
            </a:r>
          </a:p>
          <a:p>
            <a:pPr marL="0" indent="0" algn="ctr">
              <a:buFontTx/>
              <a:buNone/>
            </a:pPr>
            <a:endParaRPr lang="ru-RU" altLang="ru-RU" sz="9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r>
              <a:rPr lang="ru-RU" alt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география, информатика и ИКТ  – </a:t>
            </a:r>
          </a:p>
          <a:p>
            <a:pPr marL="0" indent="0" algn="ctr">
              <a:buFontTx/>
              <a:buNone/>
            </a:pPr>
            <a:r>
              <a:rPr lang="ru-RU" alt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часа 30 минут</a:t>
            </a:r>
          </a:p>
          <a:p>
            <a:pPr marL="0" indent="0" algn="ctr">
              <a:buFontTx/>
              <a:buNone/>
            </a:pPr>
            <a:r>
              <a:rPr lang="ru-RU" altLang="ru-RU" sz="9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FontTx/>
              <a:buNone/>
            </a:pPr>
            <a:r>
              <a:rPr lang="ru-RU" alt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иностранные языки (письменная часть) – 2 часа</a:t>
            </a:r>
          </a:p>
          <a:p>
            <a:pPr marL="0" indent="0" algn="ctr">
              <a:buFontTx/>
              <a:buNone/>
            </a:pPr>
            <a:endParaRPr lang="ru-RU" altLang="ru-RU" sz="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r>
              <a:rPr lang="ru-RU" alt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иностранные языки (устная часть) –  15 минут</a:t>
            </a:r>
          </a:p>
          <a:p>
            <a:pPr marL="0" indent="0" algn="ctr">
              <a:buFontTx/>
              <a:buNone/>
            </a:pPr>
            <a:endParaRPr lang="ru-RU" alt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endParaRPr lang="ru-RU" alt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id="{5E4347AA-CA42-DF54-2414-CB69E4A269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43000" y="609600"/>
            <a:ext cx="7848600" cy="5867400"/>
          </a:xfrm>
        </p:spPr>
        <p:txBody>
          <a:bodyPr rtlCol="0">
            <a:normAutofit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dirty="0"/>
              <a:t>О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ГЭ начинается в 10:00 по местному 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времени (прибыть – согласно графика)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Разрешается пользоваться на ОГЭ: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>
                <a:solidFill>
                  <a:schemeClr val="accent2"/>
                </a:solidFill>
              </a:rPr>
              <a:t>по математике</a:t>
            </a:r>
            <a:r>
              <a:rPr lang="ru-RU" sz="2400" b="1" dirty="0"/>
              <a:t> – линейкой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>
                <a:solidFill>
                  <a:schemeClr val="accent2"/>
                </a:solidFill>
              </a:rPr>
              <a:t>по химии</a:t>
            </a:r>
            <a:r>
              <a:rPr lang="ru-RU" sz="2400" b="1" dirty="0"/>
              <a:t> – непрограммируемым калькулятором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>
                <a:solidFill>
                  <a:schemeClr val="accent2"/>
                </a:solidFill>
              </a:rPr>
              <a:t>по физике,</a:t>
            </a:r>
            <a:r>
              <a:rPr lang="ru-RU" sz="2400" b="1" dirty="0"/>
              <a:t> </a:t>
            </a:r>
            <a:r>
              <a:rPr lang="ru-RU" sz="2400" b="1" dirty="0">
                <a:solidFill>
                  <a:schemeClr val="accent2"/>
                </a:solidFill>
              </a:rPr>
              <a:t>биологии</a:t>
            </a:r>
            <a:r>
              <a:rPr lang="ru-RU" sz="2400" b="1" dirty="0"/>
              <a:t> – линейкой, непрограммируемым калькулятором</a:t>
            </a:r>
          </a:p>
          <a:p>
            <a:pPr marL="274320" indent="-274320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z="2400" b="1" dirty="0">
                <a:solidFill>
                  <a:schemeClr val="accent2"/>
                </a:solidFill>
              </a:rPr>
              <a:t> по географии </a:t>
            </a:r>
            <a:r>
              <a:rPr lang="ru-RU" sz="2400" b="1" dirty="0"/>
              <a:t>– линейкой,  непрограммируемым калькулятором, атласами за 7-9 класс (выдадут в ППЭ)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A596D19-EA0F-CE94-A235-51300653D6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924800" cy="1281113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ru-RU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Неудовлетворительный результат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D412A5C-54E5-A82D-0A65-FB64D88396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08529" y="1232227"/>
            <a:ext cx="7772400" cy="5257800"/>
          </a:xfrm>
        </p:spPr>
        <p:txBody>
          <a:bodyPr rtlCol="0">
            <a:normAutofit/>
          </a:bodyPr>
          <a:lstStyle/>
          <a:p>
            <a:pPr marL="274320" indent="-274320" algn="ctr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800" b="1" dirty="0"/>
              <a:t>	Школьники, получившие на ОГЭ </a:t>
            </a:r>
            <a:r>
              <a:rPr lang="ru-RU" sz="2800" b="1" dirty="0">
                <a:solidFill>
                  <a:srgbClr val="7030A0"/>
                </a:solidFill>
              </a:rPr>
              <a:t>неудовлетворительный результат </a:t>
            </a:r>
            <a:r>
              <a:rPr lang="ru-RU" sz="2800" b="1" dirty="0"/>
              <a:t>по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одному или двум предметам</a:t>
            </a:r>
            <a:r>
              <a:rPr lang="ru-RU" sz="2800" b="1" dirty="0"/>
              <a:t>, могут пересдать экзамены в резервные сроки. </a:t>
            </a:r>
          </a:p>
          <a:p>
            <a:pPr marL="274320" indent="-274320" algn="ctr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ru-RU" sz="2800" b="1" dirty="0">
              <a:solidFill>
                <a:schemeClr val="accent2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Clr>
                <a:srgbClr val="B13F9A"/>
              </a:buClr>
              <a:buFont typeface="Wingdings 2" pitchFamily="2" charset="2"/>
              <a:buNone/>
            </a:pPr>
            <a:r>
              <a:rPr lang="ru-RU" altLang="ru-RU" sz="2800" b="1" dirty="0"/>
              <a:t>	Если выпускник </a:t>
            </a:r>
            <a:r>
              <a:rPr lang="ru-RU" altLang="ru-RU" sz="2800" b="1" u="sng" dirty="0"/>
              <a:t>не преодолел минимальный порог </a:t>
            </a:r>
            <a:r>
              <a:rPr lang="ru-RU" altLang="ru-RU" sz="2800" b="1" dirty="0">
                <a:solidFill>
                  <a:srgbClr val="7030A0"/>
                </a:solidFill>
              </a:rPr>
              <a:t>по трем и более предметам</a:t>
            </a:r>
            <a:r>
              <a:rPr lang="ru-RU" altLang="ru-RU" sz="2800" b="1" dirty="0"/>
              <a:t>, повторная сдача ОГЭ для него возможна </a:t>
            </a:r>
            <a:r>
              <a:rPr lang="ru-RU" altLang="ru-RU" sz="2800" b="1" dirty="0">
                <a:solidFill>
                  <a:srgbClr val="FF0000"/>
                </a:solidFill>
              </a:rPr>
              <a:t>только осенью (в сентябре)</a:t>
            </a:r>
            <a:r>
              <a:rPr lang="ru-RU" altLang="ru-RU" sz="2800" b="1" dirty="0"/>
              <a:t>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2FF88489-976E-0421-4B69-D888537EFCD0}"/>
              </a:ext>
            </a:extLst>
          </p:cNvPr>
          <p:cNvSpPr txBox="1">
            <a:spLocks/>
          </p:cNvSpPr>
          <p:nvPr/>
        </p:nvSpPr>
        <p:spPr>
          <a:xfrm>
            <a:off x="1219200" y="391318"/>
            <a:ext cx="7391400" cy="6075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ru-RU" altLang="ru-RU" sz="2800" b="1" dirty="0"/>
              <a:t>Выпускники 9-го класса, </a:t>
            </a:r>
            <a:r>
              <a:rPr lang="ru-RU" altLang="ru-RU" sz="2800" b="1" dirty="0">
                <a:solidFill>
                  <a:srgbClr val="FF0000"/>
                </a:solidFill>
              </a:rPr>
              <a:t>не сдавшие ОГЭ в осенний период в 2026 году</a:t>
            </a:r>
            <a:r>
              <a:rPr lang="ru-RU" altLang="ru-RU" sz="2800" b="1" dirty="0"/>
              <a:t>, по решению родителей </a:t>
            </a:r>
            <a:r>
              <a:rPr lang="ru-RU" altLang="ru-RU" sz="2800" b="1" u="sng" dirty="0"/>
              <a:t>либо </a:t>
            </a:r>
            <a:r>
              <a:rPr lang="ru-RU" altLang="ru-RU" sz="2800" b="1" u="sng" dirty="0">
                <a:solidFill>
                  <a:srgbClr val="FF0000"/>
                </a:solidFill>
              </a:rPr>
              <a:t>остаются в школе на второй год</a:t>
            </a:r>
            <a:r>
              <a:rPr lang="ru-RU" altLang="ru-RU" sz="2800" b="1" u="sng" dirty="0"/>
              <a:t>, либо вместо аттестата получают </a:t>
            </a:r>
            <a:r>
              <a:rPr lang="ru-RU" altLang="ru-RU" sz="2800" b="1" u="sng" dirty="0">
                <a:solidFill>
                  <a:srgbClr val="FF0000"/>
                </a:solidFill>
              </a:rPr>
              <a:t>справку об обучении установленного образца</a:t>
            </a:r>
            <a:r>
              <a:rPr lang="ru-RU" altLang="ru-RU" sz="2800" b="1" u="sng" dirty="0"/>
              <a:t>. </a:t>
            </a:r>
          </a:p>
          <a:p>
            <a:pPr>
              <a:buFont typeface="Wingdings" pitchFamily="2" charset="2"/>
              <a:buChar char="Ø"/>
            </a:pPr>
            <a:endParaRPr lang="ru-RU" altLang="ru-RU" sz="2800" b="1" dirty="0"/>
          </a:p>
          <a:p>
            <a:pPr>
              <a:buFont typeface="Wingdings" pitchFamily="2" charset="2"/>
              <a:buChar char="Ø"/>
            </a:pPr>
            <a:r>
              <a:rPr lang="ru-RU" altLang="ru-RU" sz="2800" b="1" dirty="0">
                <a:solidFill>
                  <a:srgbClr val="7030A0"/>
                </a:solidFill>
              </a:rPr>
              <a:t>Во втором случае можно сдать ОГЭ повторно через год.</a:t>
            </a:r>
          </a:p>
          <a:p>
            <a:pPr>
              <a:buFont typeface="Wingdings" pitchFamily="2" charset="2"/>
              <a:buChar char="Ø"/>
            </a:pPr>
            <a:r>
              <a:rPr lang="ru-RU" altLang="ru-RU" sz="2800" b="1" dirty="0"/>
              <a:t>Такие же правила действуют и для девятиклассников, имеющих </a:t>
            </a:r>
            <a:r>
              <a:rPr lang="ru-RU" altLang="ru-RU" sz="2800" b="1" u="sng" dirty="0">
                <a:solidFill>
                  <a:srgbClr val="00B050"/>
                </a:solidFill>
              </a:rPr>
              <a:t>неудовлетворительные годовые оценки и не допущенных к ОГЭ</a:t>
            </a:r>
            <a:r>
              <a:rPr lang="ru-RU" altLang="ru-RU" sz="2800" b="1" dirty="0"/>
              <a:t>.</a:t>
            </a:r>
          </a:p>
          <a:p>
            <a:pPr>
              <a:buFont typeface="Wingdings" pitchFamily="2" charset="2"/>
              <a:buChar char="Ø"/>
            </a:pPr>
            <a:endParaRPr lang="ru-RU" alt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21AE06AB-09D5-1EA2-73DB-0F8239CF33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95400" y="457200"/>
            <a:ext cx="7696200" cy="6248400"/>
          </a:xfrm>
        </p:spPr>
        <p:txBody>
          <a:bodyPr rtlCol="0">
            <a:normAutofit fontScale="92500" lnSpcReduction="20000"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 экзаменах </a:t>
            </a:r>
            <a:r>
              <a:rPr lang="ru-RU" sz="2800" b="1" dirty="0">
                <a:solidFill>
                  <a:srgbClr val="FF0000"/>
                </a:solidFill>
              </a:rPr>
              <a:t>запрещено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использовать </a:t>
            </a:r>
            <a:r>
              <a:rPr lang="ru-RU" sz="2800" b="1" dirty="0">
                <a:solidFill>
                  <a:schemeClr val="accent2"/>
                </a:solidFill>
              </a:rPr>
              <a:t>: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ru-RU" sz="2800" b="1" dirty="0">
              <a:solidFill>
                <a:schemeClr val="accent2"/>
              </a:solidFill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>
                <a:solidFill>
                  <a:schemeClr val="accent2"/>
                </a:solidFill>
              </a:rPr>
              <a:t>мобильные телефоны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или иные средства 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связи;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любые электронно-вычислительные 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устройства и справочные материалы и 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устройства.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Также запрещаются: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разговоры,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вставания с мест,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пересаживания,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списывания (шпаргалки),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обмен любыми материалами и предметами, хождение по ППЭ во время экзамена без сопровождения.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ъект 2">
            <a:extLst>
              <a:ext uri="{FF2B5EF4-FFF2-40B4-BE49-F238E27FC236}">
                <a16:creationId xmlns:a16="http://schemas.microsoft.com/office/drawing/2014/main" id="{1BA68634-DF4C-E5F4-3E42-9781CF99D9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533400"/>
            <a:ext cx="7391400" cy="6143625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ru-RU" altLang="ru-RU" sz="4400" b="1"/>
              <a:t>Лица, допустившие нарушение установленного порядка проведения ГИА, </a:t>
            </a:r>
          </a:p>
          <a:p>
            <a:pPr marL="0" indent="0" algn="ctr">
              <a:buFontTx/>
              <a:buNone/>
            </a:pPr>
            <a:r>
              <a:rPr lang="ru-RU" altLang="ru-RU" sz="4400" b="1">
                <a:solidFill>
                  <a:srgbClr val="C00000"/>
                </a:solidFill>
              </a:rPr>
              <a:t>удаляются с экзамена!</a:t>
            </a:r>
          </a:p>
          <a:p>
            <a:pPr marL="0" indent="0" algn="ctr">
              <a:buFontTx/>
              <a:buNone/>
            </a:pPr>
            <a:r>
              <a:rPr lang="ru-RU" altLang="ru-RU" sz="4400" b="1">
                <a:solidFill>
                  <a:srgbClr val="C00000"/>
                </a:solidFill>
              </a:rPr>
              <a:t>Пересдача возможна </a:t>
            </a:r>
          </a:p>
          <a:p>
            <a:pPr marL="0" indent="0" algn="ctr">
              <a:buFontTx/>
              <a:buNone/>
            </a:pPr>
            <a:r>
              <a:rPr lang="ru-RU" altLang="ru-RU" sz="6000" b="1">
                <a:solidFill>
                  <a:srgbClr val="C00000"/>
                </a:solidFill>
              </a:rPr>
              <a:t>ТОЛЬКО ОСЕНЬЮ!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Объект 2">
            <a:extLst>
              <a:ext uri="{FF2B5EF4-FFF2-40B4-BE49-F238E27FC236}">
                <a16:creationId xmlns:a16="http://schemas.microsoft.com/office/drawing/2014/main" id="{A394E96B-BD89-C35F-EED6-DDA2C698E1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43000" y="381000"/>
            <a:ext cx="7400925" cy="6296025"/>
          </a:xfrm>
        </p:spPr>
        <p:txBody>
          <a:bodyPr rtlCol="0">
            <a:normAutofit lnSpcReduction="10000"/>
          </a:bodyPr>
          <a:lstStyle/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ru-RU" altLang="ru-RU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Если обучающийся </a:t>
            </a:r>
            <a:r>
              <a:rPr lang="ru-RU" altLang="ru-RU" sz="4000" b="1" dirty="0">
                <a:solidFill>
                  <a:srgbClr val="C00000"/>
                </a:solidFill>
              </a:rPr>
              <a:t>по состоянию здоровья</a:t>
            </a:r>
            <a:r>
              <a:rPr lang="ru-RU" altLang="ru-RU" sz="4000" b="1" dirty="0">
                <a:solidFill>
                  <a:srgbClr val="222268"/>
                </a:solidFill>
              </a:rPr>
              <a:t> </a:t>
            </a:r>
            <a:r>
              <a:rPr lang="ru-RU" altLang="ru-RU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не может завершить выполнение экзаменационной работы, </a:t>
            </a: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ru-RU" altLang="ru-RU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то он досрочно покидает аудиторию.</a:t>
            </a: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ru-RU" altLang="ru-RU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Экзамен может быть пересдан</a:t>
            </a: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ru-RU" altLang="ru-RU" sz="4000" b="1" dirty="0">
                <a:solidFill>
                  <a:srgbClr val="C00000"/>
                </a:solidFill>
              </a:rPr>
              <a:t> в резервные дни</a:t>
            </a:r>
            <a:r>
              <a:rPr lang="ru-RU" altLang="ru-RU" sz="4000" b="1" dirty="0">
                <a:solidFill>
                  <a:srgbClr val="222268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015A51-E479-33DF-2CEB-933CB728D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28FB3143-AF8E-BDA7-4DBB-03026CF507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752600"/>
            <a:ext cx="7543800" cy="4800600"/>
          </a:xfrm>
        </p:spPr>
        <p:txBody>
          <a:bodyPr>
            <a:normAutofit/>
          </a:bodyPr>
          <a:lstStyle/>
          <a:p>
            <a:pPr marL="0" indent="0" eaLnBrk="1" hangingPunct="1">
              <a:buFontTx/>
              <a:buNone/>
            </a:pPr>
            <a:r>
              <a:rPr lang="ru-RU" altLang="ru-RU" sz="3200" b="1" dirty="0">
                <a:solidFill>
                  <a:srgbClr val="C00000"/>
                </a:solidFill>
              </a:rPr>
              <a:t>Удовлетворительные результаты </a:t>
            </a:r>
            <a:r>
              <a:rPr lang="ru-RU" altLang="ru-RU" sz="3200" b="1" dirty="0">
                <a:solidFill>
                  <a:srgbClr val="002060"/>
                </a:solidFill>
              </a:rPr>
              <a:t>государственной итоговой аттестации </a:t>
            </a:r>
            <a:r>
              <a:rPr lang="ru-RU" altLang="ru-RU" sz="3200" b="1" dirty="0">
                <a:solidFill>
                  <a:srgbClr val="C00000"/>
                </a:solidFill>
              </a:rPr>
              <a:t>по ВСЕМ ЧЕТЫРЕМ ПРЕДМЕТАМ </a:t>
            </a:r>
            <a:r>
              <a:rPr lang="ru-RU" altLang="ru-RU" sz="3200" b="1" dirty="0">
                <a:solidFill>
                  <a:srgbClr val="002060"/>
                </a:solidFill>
              </a:rPr>
              <a:t>являются основанием для </a:t>
            </a:r>
            <a:r>
              <a:rPr lang="ru-RU" altLang="ru-RU" sz="3200" b="1" dirty="0">
                <a:solidFill>
                  <a:srgbClr val="7030A0"/>
                </a:solidFill>
              </a:rPr>
              <a:t>выдачи аттестата об основном общем образовании и влияют на отметки, идущие в аттестат по этим предметам.</a:t>
            </a:r>
          </a:p>
        </p:txBody>
      </p:sp>
    </p:spTree>
    <p:extLst>
      <p:ext uri="{BB962C8B-B14F-4D97-AF65-F5344CB8AC3E}">
        <p14:creationId xmlns:p14="http://schemas.microsoft.com/office/powerpoint/2010/main" val="31409274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015A51-E479-33DF-2CEB-933CB728D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E59E191C-EBA6-6ED5-7FEF-845E222FD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540188"/>
            <a:ext cx="7848600" cy="5317811"/>
          </a:xfrm>
        </p:spPr>
        <p:txBody>
          <a:bodyPr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9600" b="1" dirty="0">
                <a:solidFill>
                  <a:srgbClr val="002060"/>
                </a:solidFill>
              </a:rPr>
              <a:t>В аттестат выпускнику, получившему удовлетворительные результаты на ГИА по четырем выбранным предметам, выставляются итоговые отметки, которые определяются так: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9600" b="1" u="sng" dirty="0">
              <a:solidFill>
                <a:srgbClr val="7030A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9600" b="1" u="sng" dirty="0">
                <a:solidFill>
                  <a:srgbClr val="7030A0"/>
                </a:solidFill>
              </a:rPr>
              <a:t>Годовая отметка </a:t>
            </a:r>
            <a:r>
              <a:rPr lang="ru-RU" sz="9600" b="1" dirty="0">
                <a:solidFill>
                  <a:srgbClr val="7030A0"/>
                </a:solidFill>
              </a:rPr>
              <a:t>- среднее  арифметическое четвертных отметок по предмету за 9 класс;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9600" b="1" u="sng" dirty="0">
              <a:solidFill>
                <a:srgbClr val="C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9600" b="1" u="sng" dirty="0">
                <a:solidFill>
                  <a:srgbClr val="C00000"/>
                </a:solidFill>
              </a:rPr>
              <a:t>Итоговая отметка </a:t>
            </a:r>
            <a:r>
              <a:rPr lang="ru-RU" sz="9600" b="1" dirty="0">
                <a:solidFill>
                  <a:srgbClr val="C00000"/>
                </a:solidFill>
              </a:rPr>
              <a:t>- среднее арифметическое годовой и экзаменационной отметки.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9600" b="1" dirty="0">
              <a:solidFill>
                <a:srgbClr val="C00000"/>
              </a:solidFill>
            </a:endParaRPr>
          </a:p>
          <a:p>
            <a:pPr marL="0" indent="0">
              <a:buNone/>
              <a:defRPr/>
            </a:pPr>
            <a:r>
              <a:rPr lang="ru-RU" sz="9600" b="1" dirty="0">
                <a:solidFill>
                  <a:srgbClr val="002060"/>
                </a:solidFill>
              </a:rPr>
              <a:t>По оставшимся предметам выставляются </a:t>
            </a:r>
            <a:r>
              <a:rPr lang="ru-RU" sz="9600" b="1" dirty="0">
                <a:solidFill>
                  <a:srgbClr val="7030A0"/>
                </a:solidFill>
              </a:rPr>
              <a:t>годовые отметки</a:t>
            </a:r>
            <a:r>
              <a:rPr lang="ru-RU" sz="9600" b="1" dirty="0">
                <a:solidFill>
                  <a:srgbClr val="002060"/>
                </a:solidFill>
              </a:rPr>
              <a:t>.</a:t>
            </a:r>
            <a:endParaRPr lang="ru-RU" sz="96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9600" b="1" dirty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0600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3">
            <a:extLst>
              <a:ext uri="{FF2B5EF4-FFF2-40B4-BE49-F238E27FC236}">
                <a16:creationId xmlns:a16="http://schemas.microsoft.com/office/drawing/2014/main" id="{B03BC2B5-F76B-55A4-C812-24D0D91EB04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533400"/>
            <a:ext cx="8305800" cy="5922963"/>
          </a:xfrm>
        </p:spPr>
        <p:txBody>
          <a:bodyPr>
            <a:normAutofit fontScale="92500" lnSpcReduction="10000"/>
          </a:bodyPr>
          <a:lstStyle/>
          <a:p>
            <a:pPr marL="273050" indent="-273050" algn="ctr">
              <a:buFontTx/>
              <a:buNone/>
            </a:pPr>
            <a:r>
              <a:rPr lang="ru-RU" altLang="ru-RU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итоговая аттестация (ГИА) </a:t>
            </a:r>
          </a:p>
          <a:p>
            <a:pPr marL="273050" indent="-273050" algn="ctr">
              <a:buFontTx/>
              <a:buNone/>
            </a:pPr>
            <a:r>
              <a:rPr lang="ru-RU" alt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в формах:</a:t>
            </a:r>
          </a:p>
          <a:p>
            <a:pPr marL="273050" indent="-273050" algn="ctr">
              <a:buFontTx/>
              <a:buNone/>
            </a:pPr>
            <a:endParaRPr lang="ru-RU" alt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indent="-273050">
              <a:buFont typeface="Wingdings" pitchFamily="2" charset="2"/>
              <a:buChar char="Ø"/>
            </a:pPr>
            <a:r>
              <a:rPr lang="ru-RU" alt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ОГЭ</a:t>
            </a:r>
          </a:p>
          <a:p>
            <a:pPr marL="273050" indent="-273050">
              <a:buFont typeface="Wingdings" pitchFamily="2" charset="2"/>
              <a:buChar char="Ø"/>
            </a:pPr>
            <a:r>
              <a:rPr lang="ru-RU" alt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ГВЭ </a:t>
            </a:r>
            <a:r>
              <a:rPr lang="ru-RU" alt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(дети с ОВЗ,  дети-инвалиды). Срочно связаться со школой для согласования пакета документов и прохождения ПМПК</a:t>
            </a: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indent="-273050" algn="ctr">
              <a:buFontTx/>
              <a:buNone/>
            </a:pP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indent="-273050">
              <a:buFont typeface="Wingdings 2" pitchFamily="2" charset="2"/>
              <a:buChar char=""/>
            </a:pP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221F0BC-B064-3F64-28D1-1C46BA7C12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92238" y="2362200"/>
            <a:ext cx="6588125" cy="762000"/>
          </a:xfrm>
        </p:spPr>
        <p:txBody>
          <a:bodyPr/>
          <a:lstStyle/>
          <a:p>
            <a:r>
              <a:rPr lang="ru-RU" altLang="ru-RU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сведения об ОГЭ</a:t>
            </a:r>
            <a:endParaRPr lang="ru-RU" alt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id="{3E4179BB-8A73-32E9-93D9-8CBE45CCFB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76200"/>
            <a:ext cx="8305800" cy="1905000"/>
          </a:xfrm>
        </p:spPr>
        <p:txBody>
          <a:bodyPr rtlCol="0">
            <a:normAutofit fontScale="77500" lnSpcReduction="20000"/>
          </a:bodyPr>
          <a:lstStyle/>
          <a:p>
            <a:pPr algn="ctr" fontAlgn="auto">
              <a:spcAft>
                <a:spcPts val="0"/>
              </a:spcAft>
              <a:buFontTx/>
              <a:buNone/>
              <a:defRPr/>
            </a:pPr>
            <a:r>
              <a:rPr lang="ru-RU" altLang="ru-RU" sz="5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</a:rPr>
              <a:t>Общий государственный экзамен </a:t>
            </a:r>
            <a:r>
              <a:rPr lang="ru-RU" altLang="ru-RU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</a:rPr>
              <a:t>(ОГЭ) </a:t>
            </a:r>
            <a:r>
              <a:rPr lang="ru-RU" altLang="ru-RU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</a:rPr>
              <a:t>– это основная форма государственной итоговой аттестации выпускников школ Российской Федерации.</a:t>
            </a:r>
          </a:p>
          <a:p>
            <a:pPr algn="ctr" fontAlgn="auto">
              <a:spcAft>
                <a:spcPts val="0"/>
              </a:spcAft>
              <a:buFontTx/>
              <a:buNone/>
              <a:defRPr/>
            </a:pPr>
            <a:endParaRPr lang="ru-RU" alt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 fontAlgn="auto">
              <a:spcAft>
                <a:spcPts val="0"/>
              </a:spcAft>
              <a:buFontTx/>
              <a:buNone/>
              <a:defRPr/>
            </a:pPr>
            <a:endParaRPr lang="ru-RU" alt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endParaRPr lang="ru-RU" alt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6C2F50C-9CE7-FDA8-E370-34D092AEA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00400"/>
            <a:ext cx="82296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 typeface="Wingdings 2" pitchFamily="2" charset="2"/>
              <a:buChar char=""/>
            </a:pP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ОГЭ проводится во всех субъектах Российской Федерации.</a:t>
            </a:r>
          </a:p>
          <a:p>
            <a:pPr eaLnBrk="1" hangingPunct="1">
              <a:lnSpc>
                <a:spcPct val="90000"/>
              </a:lnSpc>
              <a:buFont typeface="Wingdings 2" pitchFamily="2" charset="2"/>
              <a:buChar char=""/>
            </a:pP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ОГЭ – влияют на оценку в аттестате.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Объект 2">
            <a:extLst>
              <a:ext uri="{FF2B5EF4-FFF2-40B4-BE49-F238E27FC236}">
                <a16:creationId xmlns:a16="http://schemas.microsoft.com/office/drawing/2014/main" id="{4C5D2CB0-84E3-C543-D885-4790F5FA91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609600"/>
            <a:ext cx="8077200" cy="5462588"/>
          </a:xfrm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ru-RU" sz="3600" b="1" dirty="0">
                <a:solidFill>
                  <a:srgbClr val="2626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прохождению ГИА допускаются учащиеся: 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имеющие академической 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задолженности по ВСЕМ предметам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имеющие допуск по результатам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итогового собеседования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13C62D15-432E-B6C4-8612-69EE9C15DA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228600"/>
            <a:ext cx="8077200" cy="5313363"/>
          </a:xfrm>
        </p:spPr>
        <p:txBody>
          <a:bodyPr rtlCol="0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buFontTx/>
              <a:buNone/>
              <a:defRPr/>
            </a:pPr>
            <a:r>
              <a:rPr lang="ru-RU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собеседование является допуском выпускников к государственной итоговой аттестации.</a:t>
            </a:r>
          </a:p>
          <a:p>
            <a:pPr algn="ctr" fontAlgn="auto">
              <a:spcAft>
                <a:spcPts val="0"/>
              </a:spcAft>
              <a:buFontTx/>
              <a:buNone/>
              <a:defRPr/>
            </a:pPr>
            <a:endParaRPr lang="ru-RU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  <a:buFontTx/>
              <a:buNone/>
              <a:defRPr/>
            </a:pPr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на участие в итоговом собеседовании</a:t>
            </a:r>
          </a:p>
          <a:p>
            <a:pPr algn="ctr" fontAlgn="auto">
              <a:spcAft>
                <a:spcPts val="0"/>
              </a:spcAft>
              <a:buFontTx/>
              <a:buNone/>
              <a:defRPr/>
            </a:pPr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подать </a:t>
            </a:r>
          </a:p>
          <a:p>
            <a:pPr algn="ctr" fontAlgn="auto">
              <a:spcAft>
                <a:spcPts val="0"/>
              </a:spcAft>
              <a:buFontTx/>
              <a:buNone/>
              <a:defRPr/>
            </a:pPr>
            <a:r>
              <a:rPr lang="ru-RU" altLang="ru-RU" sz="4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 декабря 2025г.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Заголовок 1">
            <a:extLst>
              <a:ext uri="{FF2B5EF4-FFF2-40B4-BE49-F238E27FC236}">
                <a16:creationId xmlns:a16="http://schemas.microsoft.com/office/drawing/2014/main" id="{AB141AC2-773F-9529-1880-BEAEDBB1A3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85800"/>
            <a:ext cx="7258050" cy="1082675"/>
          </a:xfrm>
        </p:spPr>
        <p:txBody>
          <a:bodyPr/>
          <a:lstStyle/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СОБЕСЕДОВАНИЕ</a:t>
            </a:r>
          </a:p>
        </p:txBody>
      </p:sp>
      <p:sp>
        <p:nvSpPr>
          <p:cNvPr id="5123" name="Содержимое 2">
            <a:extLst>
              <a:ext uri="{FF2B5EF4-FFF2-40B4-BE49-F238E27FC236}">
                <a16:creationId xmlns:a16="http://schemas.microsoft.com/office/drawing/2014/main" id="{895D437D-348F-0A9C-FC13-94B65640DA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0" y="1254031"/>
            <a:ext cx="8229600" cy="5407025"/>
          </a:xfrm>
        </p:spPr>
        <p:txBody>
          <a:bodyPr rtlCol="0">
            <a:normAutofit fontScale="70000" lnSpcReduction="20000"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3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2025-2026 учебном году </a:t>
            </a:r>
            <a:r>
              <a:rPr lang="ru-RU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собеседование</a:t>
            </a: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</a:t>
            </a: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4200" u="sng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4200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февраля 2026 года (среда) </a:t>
            </a:r>
            <a:r>
              <a:rPr lang="ru-RU" sz="4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основной срок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4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4200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сроки проведения итогового собеседования – март и апрель 2026г.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5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4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резервные сроки допускаются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обучающиеся, получившие неудовлетворительный результат («незачет»)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обучающиеся, не явившиеся по уважительной причине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обучающиеся, не завершившие сдачу в основной срок по уважительной причине</a:t>
            </a:r>
            <a:endParaRPr lang="ru-RU" sz="1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B16DA9D9-40E5-5D88-2611-C0BDF54AF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609600"/>
            <a:ext cx="7696200" cy="60198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alt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ОЧНО в школе!</a:t>
            </a:r>
            <a:br>
              <a:rPr lang="ru-RU" alt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Личное присутствие учащегося обязательно!</a:t>
            </a: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выполнение работы каждому участнику будет отводиться около </a:t>
            </a:r>
            <a:r>
              <a:rPr lang="ru-RU" alt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минут</a:t>
            </a: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проведения собеседования </a:t>
            </a:r>
            <a:r>
              <a:rPr lang="ru-RU" alt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вестись аудиозапись. 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Оценивается по системе </a:t>
            </a:r>
            <a:r>
              <a:rPr lang="ru-RU" alt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«зачет»/«незачет»</a:t>
            </a:r>
            <a:endParaRPr lang="ru-RU" altLang="ru-RU" sz="1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баллов за выполнение всей работы – 20.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итогового собеседования получает зачёт в случае, если за выполнение всей работы он набрал 10 или более баллов.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982EE46-FA3B-F8CF-CE35-07CE7AE21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800"/>
            <a:ext cx="8001000" cy="57150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собеседования включает следующие типы заданий: 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Чтение текста вслух. </a:t>
            </a:r>
            <a:b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Пересказ текста с привлечением дополнительной информации (цитаты). </a:t>
            </a:r>
            <a:b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Монологическое высказывание по одной из выбранных тем. </a:t>
            </a:r>
            <a:b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Диалог с экзаменатором-собеседником. 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0A76D78-F740-B759-0DBD-6778D2C00E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0813" y="579438"/>
            <a:ext cx="7543800" cy="595312"/>
          </a:xfrm>
        </p:spPr>
        <p:txBody>
          <a:bodyPr rtlCol="0">
            <a:no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Заявление на участие в ОГЭ</a:t>
            </a:r>
            <a:b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1682E3F-CFF9-D279-BD40-915F402991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58850" y="1576388"/>
            <a:ext cx="8153400" cy="5281612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altLang="ru-RU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указанием предметов, которые выпускник собирается сдавать, необходимо подать до 1 декабря 2025г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altLang="ru-RU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допускаются корректировки выбора предметов до 15 февраля 2026 г. по письменному заявлению участников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altLang="ru-RU" sz="4400" b="1" u="sng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altLang="ru-RU" sz="4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1 МАРТА никакие изменения не принимаются  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ru-RU" altLang="ru-RU" sz="4400" b="1" u="sng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{3E1F1F34-F161-D449-B8F2-43A0BE3A6DB4}tf10001069</Template>
  <TotalTime>1970</TotalTime>
  <Words>678</Words>
  <Application>Microsoft Office PowerPoint</Application>
  <PresentationFormat>Экран (4:3)</PresentationFormat>
  <Paragraphs>135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Легкий дым</vt:lpstr>
      <vt:lpstr>Родителям  о ГИА – 9  2025-2026 уч. год</vt:lpstr>
      <vt:lpstr>Презентация PowerPoint</vt:lpstr>
      <vt:lpstr>Основные сведения об ОГЭ</vt:lpstr>
      <vt:lpstr>Презентация PowerPoint</vt:lpstr>
      <vt:lpstr>Презентация PowerPoint</vt:lpstr>
      <vt:lpstr>ИТОГОВОЕ СОБЕСЕДОВАНИЕ</vt:lpstr>
      <vt:lpstr>Презентация PowerPoint</vt:lpstr>
      <vt:lpstr>Презентация PowerPoint</vt:lpstr>
      <vt:lpstr>Заявление на участие в ОГЭ </vt:lpstr>
      <vt:lpstr>Предметы на выбор  Физика          Литература Биология        География Информатика и ИКТ   История Иностранный язык    Химия Обществознание</vt:lpstr>
      <vt:lpstr>Продолжительность экзаменов</vt:lpstr>
      <vt:lpstr>Презентация PowerPoint</vt:lpstr>
      <vt:lpstr>    Неудовлетворительный результат</vt:lpstr>
      <vt:lpstr>Презентация PowerPoint</vt:lpstr>
      <vt:lpstr>Презентация PowerPoint</vt:lpstr>
      <vt:lpstr>Презентация PowerPoint</vt:lpstr>
      <vt:lpstr>Презентация PowerPoint</vt:lpstr>
      <vt:lpstr>Аттестат</vt:lpstr>
      <vt:lpstr>Аттестат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Администратор</dc:creator>
  <cp:lastModifiedBy>b.viktoria79@mail.ru</cp:lastModifiedBy>
  <cp:revision>103</cp:revision>
  <cp:lastPrinted>1601-01-01T00:00:00Z</cp:lastPrinted>
  <dcterms:created xsi:type="dcterms:W3CDTF">2012-11-09T04:35:28Z</dcterms:created>
  <dcterms:modified xsi:type="dcterms:W3CDTF">2025-10-22T17:10:04Z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